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9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8" userDrawn="1">
          <p15:clr>
            <a:srgbClr val="A4A3A4"/>
          </p15:clr>
        </p15:guide>
        <p15:guide id="2" pos="28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-1474" y="-91"/>
      </p:cViewPr>
      <p:guideLst>
        <p:guide orient="horz" pos="2148"/>
        <p:guide pos="28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D97E-2580-45A1-B36B-15F9A13ABF0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C1B4-199A-4267-BAB4-BCD0ADB0865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D97E-2580-45A1-B36B-15F9A13ABF0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C1B4-199A-4267-BAB4-BCD0ADB0865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D97E-2580-45A1-B36B-15F9A13ABF0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C1B4-199A-4267-BAB4-BCD0ADB0865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D97E-2580-45A1-B36B-15F9A13ABF0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C1B4-199A-4267-BAB4-BCD0ADB0865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D97E-2580-45A1-B36B-15F9A13ABF0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C1B4-199A-4267-BAB4-BCD0ADB0865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D97E-2580-45A1-B36B-15F9A13ABF05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C1B4-199A-4267-BAB4-BCD0ADB0865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D97E-2580-45A1-B36B-15F9A13ABF05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C1B4-199A-4267-BAB4-BCD0ADB0865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D97E-2580-45A1-B36B-15F9A13ABF05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C1B4-199A-4267-BAB4-BCD0ADB0865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D97E-2580-45A1-B36B-15F9A13ABF05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C1B4-199A-4267-BAB4-BCD0ADB0865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D97E-2580-45A1-B36B-15F9A13ABF05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C1B4-199A-4267-BAB4-BCD0ADB0865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D97E-2580-45A1-B36B-15F9A13ABF05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C1B4-199A-4267-BAB4-BCD0ADB0865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7D97E-2580-45A1-B36B-15F9A13ABF0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6C1B4-199A-4267-BAB4-BCD0ADB0865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hyperlink" Target="https://portal.issn.org/resource/ISSN/2229-3213" TargetMode="External"/><Relationship Id="rId8" Type="http://schemas.openxmlformats.org/officeDocument/2006/relationships/hyperlink" Target="https://www.internationaljournal.co.in/index.php/jasass/index" TargetMode="External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4" Type="http://schemas.openxmlformats.org/officeDocument/2006/relationships/slideLayout" Target="../slideLayouts/slideLayout1.xml"/><Relationship Id="rId13" Type="http://schemas.openxmlformats.org/officeDocument/2006/relationships/image" Target="../media/image10.png"/><Relationship Id="rId12" Type="http://schemas.openxmlformats.org/officeDocument/2006/relationships/image" Target="../media/image9.png"/><Relationship Id="rId11" Type="http://schemas.openxmlformats.org/officeDocument/2006/relationships/image" Target="../media/image8.png"/><Relationship Id="rId10" Type="http://schemas.openxmlformats.org/officeDocument/2006/relationships/hyperlink" Target="https://portal.issn.org/resource/ISSN/2229-3205" TargetMode="Externa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06" y="-47107"/>
            <a:ext cx="925252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444207" y="1268761"/>
            <a:ext cx="1479669" cy="9531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Copperplate Gothic Bold" panose="020E0705020206020404" pitchFamily="34" charset="0"/>
              </a:rPr>
              <a:t>2024</a:t>
            </a:r>
            <a:endParaRPr lang="en-US" sz="2800" b="1" dirty="0" smtClean="0">
              <a:solidFill>
                <a:srgbClr val="FF0000"/>
              </a:solidFill>
              <a:latin typeface="Copperplate Gothic Bold" panose="020E0705020206020404" pitchFamily="34" charset="0"/>
            </a:endParaRPr>
          </a:p>
          <a:p>
            <a:pPr algn="ctr"/>
            <a:r>
              <a:rPr lang="en-US" altLang="ru-RU" sz="2800" b="1" dirty="0">
                <a:solidFill>
                  <a:schemeClr val="accent6">
                    <a:lumMod val="75000"/>
                  </a:schemeClr>
                </a:solidFill>
              </a:rPr>
              <a:t>August</a:t>
            </a:r>
            <a:endParaRPr lang="en-US" alt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AutoShape 4" descr="Google Scholar, what's that? – Adventures of the Lifting Librari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sp>
        <p:nvSpPr>
          <p:cNvPr id="6" name="AutoShape 6" descr="Google Scholar, what's that? – Adventures of the Lifting Libraria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6612" y="7937"/>
            <a:ext cx="1452117" cy="540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505" y="-23164"/>
            <a:ext cx="1734885" cy="54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10" descr="India / ИНДИЯ | ISSN"/>
          <p:cNvSpPr>
            <a:spLocks noChangeAspect="1" noChangeArrowheads="1"/>
          </p:cNvSpPr>
          <p:nvPr/>
        </p:nvSpPr>
        <p:spPr bwMode="auto">
          <a:xfrm>
            <a:off x="460375" y="12590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5542" y="-23164"/>
            <a:ext cx="1475072" cy="571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5354" y="9922"/>
            <a:ext cx="1212057" cy="605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421" y="-34703"/>
            <a:ext cx="1151384" cy="500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4637" y="-41351"/>
            <a:ext cx="1898481" cy="63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612562" y="1737038"/>
            <a:ext cx="37303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i="1" dirty="0"/>
              <a:t>This certificate is Proudly Presented to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37895" y="2204720"/>
            <a:ext cx="4854575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FF0000"/>
                </a:solidFill>
                <a:sym typeface="+mn-ea"/>
              </a:rPr>
              <a:t>Azatova Guliston Norimonovna</a:t>
            </a:r>
            <a:endParaRPr sz="2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47664" y="2689482"/>
            <a:ext cx="40666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For Publication of the Manuscript Entitled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365505" y="369346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  <a:hlinkClick r:id="rId8"/>
              </a:rPr>
              <a:t>Journal of Applied Science and Social Science</a:t>
            </a:r>
            <a:br>
              <a:rPr lang="en-US" dirty="0" smtClean="0">
                <a:solidFill>
                  <a:srgbClr val="7030A0"/>
                </a:solidFill>
              </a:rPr>
            </a:br>
            <a:r>
              <a:rPr lang="en-US" b="1" dirty="0" err="1">
                <a:solidFill>
                  <a:srgbClr val="7030A0"/>
                </a:solidFill>
                <a:hlinkClick r:id="rId9"/>
              </a:rPr>
              <a:t>eISSN</a:t>
            </a:r>
            <a:r>
              <a:rPr lang="en-US" b="1" dirty="0">
                <a:solidFill>
                  <a:srgbClr val="7030A0"/>
                </a:solidFill>
                <a:hlinkClick r:id="rId9"/>
              </a:rPr>
              <a:t>: 2229-3213 </a:t>
            </a:r>
            <a:r>
              <a:rPr lang="en-US" b="1" dirty="0" err="1">
                <a:solidFill>
                  <a:srgbClr val="7030A0"/>
                </a:solidFill>
                <a:hlinkClick r:id="rId10"/>
              </a:rPr>
              <a:t>pISSN</a:t>
            </a:r>
            <a:r>
              <a:rPr lang="en-US" b="1" dirty="0">
                <a:solidFill>
                  <a:srgbClr val="7030A0"/>
                </a:solidFill>
                <a:hlinkClick r:id="rId10"/>
              </a:rPr>
              <a:t>: 2229-3205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177424" y="2808327"/>
            <a:ext cx="215074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Bahnschrift Condensed" panose="020B0502040204020203" pitchFamily="34" charset="0"/>
              </a:rPr>
              <a:t>Volume </a:t>
            </a:r>
            <a:r>
              <a:rPr lang="en-US" b="1" dirty="0" smtClean="0">
                <a:latin typeface="Bahnschrift Condensed" panose="020B0502040204020203" pitchFamily="34" charset="0"/>
              </a:rPr>
              <a:t>14,Issue 0</a:t>
            </a:r>
            <a:r>
              <a:rPr lang="en-US" altLang="en-US" b="1" dirty="0" smtClean="0">
                <a:latin typeface="Bahnschrift Condensed" panose="020B0502040204020203" pitchFamily="34" charset="0"/>
              </a:rPr>
              <a:t>8</a:t>
            </a:r>
            <a:endParaRPr lang="en-US" altLang="en-US" b="1" dirty="0" smtClean="0">
              <a:latin typeface="Bahnschrift Condensed" panose="020B0502040204020203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-275590" y="3024505"/>
            <a:ext cx="8960485" cy="71056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en-US" sz="1600" b="1" dirty="0">
                <a:solidFill>
                  <a:schemeClr val="bg2">
                    <a:lumMod val="50000"/>
                  </a:schemeClr>
                </a:solidFill>
              </a:rPr>
              <a:t>SOME REMARKS ON THE LEXICON OF KHORAZM FOLK SAYINGS</a:t>
            </a:r>
            <a:endParaRPr lang="en-US" sz="1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4339791"/>
            <a:ext cx="90364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Impact factor: </a:t>
            </a:r>
            <a:r>
              <a:rPr lang="ru-RU" dirty="0"/>
              <a:t> 2019: 4.679 2020: 5.015 2021: 5.436</a:t>
            </a:r>
            <a:r>
              <a:rPr lang="en-US" dirty="0"/>
              <a:t>, 2022: 5.242, 2023: 6.995, 2024 7.75</a:t>
            </a:r>
            <a:endParaRPr lang="ru-RU" dirty="0"/>
          </a:p>
          <a:p>
            <a:r>
              <a:rPr lang="en-US" dirty="0"/>
              <a:t> </a:t>
            </a:r>
            <a:endParaRPr lang="ru-RU" dirty="0"/>
          </a:p>
        </p:txBody>
      </p:sp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523" y="5311489"/>
            <a:ext cx="961331" cy="961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15"/>
          <p:cNvPicPr>
            <a:picLocks noChangeAspect="1"/>
          </p:cNvPicPr>
          <p:nvPr/>
        </p:nvPicPr>
        <p:blipFill>
          <a:blip r:embed="rId12"/>
          <a:srcRect t="16027"/>
          <a:stretch>
            <a:fillRect/>
          </a:stretch>
        </p:blipFill>
        <p:spPr>
          <a:xfrm>
            <a:off x="3863078" y="5525707"/>
            <a:ext cx="1942323" cy="402756"/>
          </a:xfrm>
          <a:prstGeom prst="roundRect">
            <a:avLst>
              <a:gd name="adj" fmla="val 4818"/>
            </a:avLst>
          </a:prstGeom>
        </p:spPr>
      </p:pic>
      <p:sp>
        <p:nvSpPr>
          <p:cNvPr id="14" name="Прямоугольник 13"/>
          <p:cNvSpPr/>
          <p:nvPr/>
        </p:nvSpPr>
        <p:spPr>
          <a:xfrm>
            <a:off x="996194" y="5607488"/>
            <a:ext cx="122301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en-US" dirty="0" smtClean="0"/>
              <a:t>25</a:t>
            </a:r>
            <a:r>
              <a:rPr lang="en-US" dirty="0" smtClean="0"/>
              <a:t>.0</a:t>
            </a:r>
            <a:r>
              <a:rPr lang="en-US" altLang="en-US" dirty="0" smtClean="0"/>
              <a:t>8</a:t>
            </a:r>
            <a:r>
              <a:rPr lang="en-US" dirty="0" smtClean="0"/>
              <a:t>.2024</a:t>
            </a:r>
            <a:endParaRPr lang="ru-RU" dirty="0"/>
          </a:p>
        </p:txBody>
      </p:sp>
      <p:sp>
        <p:nvSpPr>
          <p:cNvPr id="26" name="Freeform 3"/>
          <p:cNvSpPr/>
          <p:nvPr/>
        </p:nvSpPr>
        <p:spPr>
          <a:xfrm>
            <a:off x="3863078" y="5416130"/>
            <a:ext cx="1254608" cy="1121377"/>
          </a:xfrm>
          <a:custGeom>
            <a:avLst/>
            <a:gdLst/>
            <a:ahLst/>
            <a:cxnLst/>
            <a:rect l="l" t="t" r="r" b="b"/>
            <a:pathLst>
              <a:path w="1126141" h="1118401">
                <a:moveTo>
                  <a:pt x="0" y="0"/>
                </a:moveTo>
                <a:lnTo>
                  <a:pt x="1126141" y="0"/>
                </a:lnTo>
                <a:lnTo>
                  <a:pt x="1126141" y="1118401"/>
                </a:lnTo>
                <a:lnTo>
                  <a:pt x="0" y="1118401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367</Words>
  <Application>WPS Presentation</Application>
  <PresentationFormat>Экран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SimSun</vt:lpstr>
      <vt:lpstr>Wingdings</vt:lpstr>
      <vt:lpstr>Copperplate Gothic Bold</vt:lpstr>
      <vt:lpstr>Segoe Print</vt:lpstr>
      <vt:lpstr>Bahnschrift Condensed</vt:lpstr>
      <vt:lpstr>Calibri</vt:lpstr>
      <vt:lpstr>Microsoft YaHei</vt:lpstr>
      <vt:lpstr>Arial Unicode MS</vt:lpstr>
      <vt:lpstr>Тема Office</vt:lpstr>
      <vt:lpstr>PowerPoint 演示文稿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SMART</dc:creator>
  <cp:lastModifiedBy>Usmonov Muhammadaziz</cp:lastModifiedBy>
  <cp:revision>31</cp:revision>
  <dcterms:created xsi:type="dcterms:W3CDTF">2024-06-14T04:07:00Z</dcterms:created>
  <dcterms:modified xsi:type="dcterms:W3CDTF">2024-08-26T14:56:51Z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8FAF6E9BDD92447FB20FDF3CC230C23D_13</vt:lpwstr>
  </property>
  <property fmtid="{D5CDD505-2E9C-101B-9397-08002B2CF9AE}" pid="3" name="KSOProductBuildVer">
    <vt:lpwstr>1049-12.2.0.17562</vt:lpwstr>
  </property>
</Properties>
</file>